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4" r:id="rId5"/>
    <p:sldId id="258" r:id="rId6"/>
    <p:sldId id="259" r:id="rId7"/>
    <p:sldId id="260" r:id="rId8"/>
    <p:sldId id="261" r:id="rId9"/>
    <p:sldId id="262" r:id="rId10"/>
    <p:sldId id="266" r:id="rId11"/>
    <p:sldId id="263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98F0-A991-EF58-F286-227B0E75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CB493-FF9B-D5E5-82E6-931D7D2D6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14E02-D1A6-326C-E551-3BA1A5017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5A0BF-203C-0459-DD69-793828C6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73EE8-6FF7-D00F-919C-053C1163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8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E321-38AB-049F-2252-DFABFF7C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BEA4B-9A41-1763-E81F-B4A01D60D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A1E4C-0A8E-368B-B3C7-2DF2F5BF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107F5-EF20-B241-7568-95E51FF6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832F4-3FF0-CBEF-DB48-EE5EBC01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0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AD367-E28F-0ACD-D03B-B8B8C9741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E3DE8-A72F-EC61-B626-C49DFADB0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D7E5-ECFF-09C8-F595-C1D23FD9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51CF7-4FB7-510F-3E19-72EC1B4F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68682-8E5F-D47C-6EFE-E7668A4C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39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4F84-89E8-63B1-BD33-479CC2E4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14929-3358-0B65-E5F6-595F59CC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17137-CF4D-FDB2-814D-4A8D6670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8AA3-AC6D-B071-9379-4DD11331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65580-5346-C6C4-20EF-2F9584A9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6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3A35-99E9-3C36-2A88-761B7827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55BDC-156E-4AAA-A274-185853E1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CBE30-F5DB-403B-6DA5-0F2E7771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D1D5C-E251-78AB-F44C-9DE53007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3F33B-6281-78E1-798C-44224449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83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F1E-D777-34AB-7845-00755EAE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AA22-A312-4E45-B4EA-A2BD1398D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E0164-1E10-20C6-6C63-998F37A48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F84D4-4F8B-122E-D5C9-28137097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AF458-10B0-4196-7E35-8D5D70815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50F6E-59B3-A723-23CE-925A5FA0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0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9C86-D174-9364-2522-72B0AB041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9C035-EA8F-B016-F5CD-61F0B97C0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16B2F-4D24-3820-5391-5977C2FFF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D1C86-FBD5-4B8C-A498-044F44022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2998B-6F23-14E6-7606-845A375E8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7D030-532B-8A43-1454-0F953434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4E27C-525E-8F03-3CE0-9FCE5E99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6C6D85-0B3B-3601-5B95-F5CA8A15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50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0AE6-247D-594D-4596-184097BD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76460-5882-3CD4-5BAA-7FD35788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9C2EB-40F4-94E8-0FA5-A2FEB4A6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A644C-5FE9-FB0D-FCA8-B4744929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1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00E12-B514-83AE-6971-4C15A2A9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6B050-9299-CB13-3EBA-B29B2B78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5BEE7-E127-3539-AF97-BB9122A0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3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BFC15-C1F3-4EEB-A9F7-695331D8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F8B2-F21D-1125-D820-D61485BB3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64E7F-9FC3-DCC6-9190-081BB5958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3494E-CBAC-1A4D-BF9B-493B4AB4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F8190-AB40-5C30-FC12-4C1C84B3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DDCE7-67C1-743A-EFA4-F53889F1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0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6B14-1257-3A37-9363-7E22A08E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E0858-6EC6-951B-6836-3000C9736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ADFA2-E6AF-0106-AB3E-1B7ADA6A5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D3BE7-E481-30D2-26CA-87131480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74121-7C60-4793-5848-A4C24892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89E80-48A6-239B-3EDB-473657EB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8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34CB8F-D4CA-C69E-065D-1FD94994E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2E211-20F3-F171-5669-8AEBCA41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9EEF9-5C1A-A73F-3FA2-B4AA9EE45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77672-4B1B-462A-92BA-2B4368C3786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5A8A2-6D35-0E2F-39DE-EBF621E3B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C7715-0F00-EFAA-3619-3559AC482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01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ll 412-2 | Helikopter">
            <a:extLst>
              <a:ext uri="{FF2B5EF4-FFF2-40B4-BE49-F238E27FC236}">
                <a16:creationId xmlns:a16="http://schemas.microsoft.com/office/drawing/2014/main" id="{FD1356FF-EE6D-193C-2289-B96D936D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8" y="257175"/>
            <a:ext cx="4254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ll 412 | サバイバルスキル, サバイバル, 航空機">
            <a:extLst>
              <a:ext uri="{FF2B5EF4-FFF2-40B4-BE49-F238E27FC236}">
                <a16:creationId xmlns:a16="http://schemas.microsoft.com/office/drawing/2014/main" id="{03311FDF-7BAA-4723-89DC-CA74FBD8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64" y="257175"/>
            <a:ext cx="420497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ll 412-1 | Aircraft instruments, Cockpit, Helicopter">
            <a:extLst>
              <a:ext uri="{FF2B5EF4-FFF2-40B4-BE49-F238E27FC236}">
                <a16:creationId xmlns:a16="http://schemas.microsoft.com/office/drawing/2014/main" id="{F708AE06-DC40-8D63-A999-69BA75BB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291" y="207169"/>
            <a:ext cx="21272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76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3262-ECC8-F33B-26CF-7EA56068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3ECF3-4C58-1833-A29C-4DF571B0F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17B497-110F-E19D-D38A-083600913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03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4834-5410-2CF4-2AD6-AD74A11F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901B-15C4-240C-DE53-7589CA408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D458D-068F-A16F-76ED-9A4E045B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655" y="0"/>
            <a:ext cx="5520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DC82-84A3-3F90-C742-B94DD735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5CB3AC-1116-8827-484D-AB0977411D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86250" y="1825630"/>
          <a:ext cx="6419500" cy="43513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008">
                  <a:extLst>
                    <a:ext uri="{9D8B030D-6E8A-4147-A177-3AD203B41FA5}">
                      <a16:colId xmlns:a16="http://schemas.microsoft.com/office/drawing/2014/main" val="64365330"/>
                    </a:ext>
                  </a:extLst>
                </a:gridCol>
                <a:gridCol w="611564">
                  <a:extLst>
                    <a:ext uri="{9D8B030D-6E8A-4147-A177-3AD203B41FA5}">
                      <a16:colId xmlns:a16="http://schemas.microsoft.com/office/drawing/2014/main" val="885838865"/>
                    </a:ext>
                  </a:extLst>
                </a:gridCol>
                <a:gridCol w="1007735">
                  <a:extLst>
                    <a:ext uri="{9D8B030D-6E8A-4147-A177-3AD203B41FA5}">
                      <a16:colId xmlns:a16="http://schemas.microsoft.com/office/drawing/2014/main" val="1689250668"/>
                    </a:ext>
                  </a:extLst>
                </a:gridCol>
                <a:gridCol w="550023">
                  <a:extLst>
                    <a:ext uri="{9D8B030D-6E8A-4147-A177-3AD203B41FA5}">
                      <a16:colId xmlns:a16="http://schemas.microsoft.com/office/drawing/2014/main" val="2604505201"/>
                    </a:ext>
                  </a:extLst>
                </a:gridCol>
                <a:gridCol w="1023120">
                  <a:extLst>
                    <a:ext uri="{9D8B030D-6E8A-4147-A177-3AD203B41FA5}">
                      <a16:colId xmlns:a16="http://schemas.microsoft.com/office/drawing/2014/main" val="2918159886"/>
                    </a:ext>
                  </a:extLst>
                </a:gridCol>
                <a:gridCol w="680798">
                  <a:extLst>
                    <a:ext uri="{9D8B030D-6E8A-4147-A177-3AD203B41FA5}">
                      <a16:colId xmlns:a16="http://schemas.microsoft.com/office/drawing/2014/main" val="3045078700"/>
                    </a:ext>
                  </a:extLst>
                </a:gridCol>
                <a:gridCol w="680798">
                  <a:extLst>
                    <a:ext uri="{9D8B030D-6E8A-4147-A177-3AD203B41FA5}">
                      <a16:colId xmlns:a16="http://schemas.microsoft.com/office/drawing/2014/main" val="86968540"/>
                    </a:ext>
                  </a:extLst>
                </a:gridCol>
                <a:gridCol w="200008">
                  <a:extLst>
                    <a:ext uri="{9D8B030D-6E8A-4147-A177-3AD203B41FA5}">
                      <a16:colId xmlns:a16="http://schemas.microsoft.com/office/drawing/2014/main" val="1147443782"/>
                    </a:ext>
                  </a:extLst>
                </a:gridCol>
                <a:gridCol w="200008">
                  <a:extLst>
                    <a:ext uri="{9D8B030D-6E8A-4147-A177-3AD203B41FA5}">
                      <a16:colId xmlns:a16="http://schemas.microsoft.com/office/drawing/2014/main" val="1435882115"/>
                    </a:ext>
                  </a:extLst>
                </a:gridCol>
                <a:gridCol w="226933">
                  <a:extLst>
                    <a:ext uri="{9D8B030D-6E8A-4147-A177-3AD203B41FA5}">
                      <a16:colId xmlns:a16="http://schemas.microsoft.com/office/drawing/2014/main" val="2518781079"/>
                    </a:ext>
                  </a:extLst>
                </a:gridCol>
                <a:gridCol w="838497">
                  <a:extLst>
                    <a:ext uri="{9D8B030D-6E8A-4147-A177-3AD203B41FA5}">
                      <a16:colId xmlns:a16="http://schemas.microsoft.com/office/drawing/2014/main" val="1056255968"/>
                    </a:ext>
                  </a:extLst>
                </a:gridCol>
                <a:gridCol w="200008">
                  <a:extLst>
                    <a:ext uri="{9D8B030D-6E8A-4147-A177-3AD203B41FA5}">
                      <a16:colId xmlns:a16="http://schemas.microsoft.com/office/drawing/2014/main" val="2930407229"/>
                    </a:ext>
                  </a:extLst>
                </a:gridCol>
              </a:tblGrid>
              <a:tr h="65387">
                <a:tc>
                  <a:txBody>
                    <a:bodyPr/>
                    <a:lstStyle/>
                    <a:p>
                      <a:pPr algn="ctr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Bell412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Bell 206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AS350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AS365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H369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KA-32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R44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UAM Aircraft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632586276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Clock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Engine oil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Voltmeter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Airspeed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Airspeed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Airspeed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Display 1a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Clock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Display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457811354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2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Airspeed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Transmission oil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Fuel pressure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Radal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Engine/Rotor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Radar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Attitude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327905382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3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Radar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Fuel quantity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Oil pressure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Clock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Couse select indicaotr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Hover airspeed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Vertical 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3858053400"/>
                  </a:ext>
                </a:extLst>
              </a:tr>
              <a:tr h="1034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4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Attitude indicator (Artificial horizon)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Fuel pressure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Oil 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Attitude director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Attitude director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Attitude indicator (Artificial horizon)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Horizon situation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4209173717"/>
                  </a:ext>
                </a:extLst>
              </a:tr>
              <a:tr h="2050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5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Horizontal situation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Torquemeter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Ammeter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Horizontal situation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Heading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Horizontal situation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Airspeed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on the left of horizon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539335732"/>
                  </a:ext>
                </a:extLst>
              </a:tr>
              <a:tr h="2050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Barometric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Turbine outlet temperature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Course select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Barometric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ADF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Vertical 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Radar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on the right of horizon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314198190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7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Vertical 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Gas producer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Clock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Vertical 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Barometric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Standby attitude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Heading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3395270290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8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Triple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Clock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Rotor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Vertical 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Barometric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1249689214"/>
                  </a:ext>
                </a:extLst>
              </a:tr>
              <a:tr h="154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9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Triple torquemeter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Airspeed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Rotor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Interturbine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Chronometer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Clock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Display 1b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Motor/Rotor RPM (Tachometer) x 4/9/8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inner circle with number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428278280"/>
                  </a:ext>
                </a:extLst>
              </a:tr>
              <a:tr h="1034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Caution light panel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Rotor/turbine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ADF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Interturbine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Engine oil 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Interturbine tmperature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Torquemeter x 4/9/8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outer circle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1682692964"/>
                  </a:ext>
                </a:extLst>
              </a:tr>
              <a:tr h="3573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11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Hydraulic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ADF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Barometric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Engine oil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Torquemeter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Hydraulic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Battery capacity indicator x 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default, bar graph, Low battery level warning light: green --&gt; red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519386294"/>
                  </a:ext>
                </a:extLst>
              </a:tr>
              <a:tr h="1034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12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Hydraulic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Attitude indicator (Artificial horizon)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Vertical 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Engine oil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Turbine out temperature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Hydraulic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Battery max cell voltgage indicator x 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305572000"/>
                  </a:ext>
                </a:extLst>
              </a:tr>
              <a:tr h="154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13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Fuel quantity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Horizontal situation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Torquemeter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Fuel pressure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Gas producer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Doppler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300" u="none" strike="noStrike">
                          <a:effectLst/>
                        </a:rPr>
                        <a:t>Battery voltage indicator x 4</a:t>
                      </a:r>
                      <a:endParaRPr lang="it-IT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optionally display by selection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196803172"/>
                  </a:ext>
                </a:extLst>
              </a:tr>
              <a:tr h="154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14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Dual voltmeter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Course select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Attitude indicator (Aritifical horizon)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Fuel pressure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Engine oil pressure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Horizontal situation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Battery temperature indicator x 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optionally display by selection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3831544001"/>
                  </a:ext>
                </a:extLst>
              </a:tr>
              <a:tr h="154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15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Dual voltmeter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Barometric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Horizontal situation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Hydraulic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Fuel quantity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Airspeed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Ammeter x 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optionally display by selection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1347283203"/>
                  </a:ext>
                </a:extLst>
              </a:tr>
              <a:tr h="1034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Duacl DC ammeter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Vertical 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Clock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Hydraulic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Ammeter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Radar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Battery fire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Caution light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746255831"/>
                  </a:ext>
                </a:extLst>
              </a:tr>
              <a:tr h="1034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17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Gas producer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Inclinometer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Airspeed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Main gearbox oil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Clock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Attitude indicator (Artificial horizon)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935269472"/>
                  </a:ext>
                </a:extLst>
              </a:tr>
              <a:tr h="154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18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Gas producter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Heading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Voltmeter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Vertical 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Display 2a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Attitude indicator (Aritificial horizon)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Synthetic vision 3 in 1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69790822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19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Interturbine 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Ammeter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Standby attitude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Airspeed indicator (TAS, Air speed, GS)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309675283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20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Interturbine 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Gas producer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Barometric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Radar altitude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239702530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21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Engine oil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Gas producer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Vertical climb rate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3069017576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22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Engine oil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Fuel quantity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Horizontal situation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4155565257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23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Fuel pressure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Torquemeter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Active flight plan 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567553809"/>
                  </a:ext>
                </a:extLst>
              </a:tr>
              <a:tr h="1034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24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Fuel pressure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Standby attitude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Time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 the bottom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3019920496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25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Gearbox oil pressure/temperature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851721183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26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Transmission oil pressure/temperatuer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Airspeed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Display 2c 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Electric system architecture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742533512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27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Standby attitude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Course slect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Navigation map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4095866759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28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Clock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Clock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Radio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807089551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29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Airspeed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Attitude indicator (Aritificial horizon)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Runway (Vertiport)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3138779464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30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Radar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Horizontal situation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Weather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743826964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31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Attitude director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Barometric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NOTAM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752360700"/>
                  </a:ext>
                </a:extLst>
              </a:tr>
              <a:tr h="154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32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Horizontal situation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Vertical 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AOPA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Vertiport information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3390602189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33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Barometric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Radal altimeter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1968295233"/>
                  </a:ext>
                </a:extLst>
              </a:tr>
              <a:tr h="1034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34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Vertical speed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Right front panel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Panel light switch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Switch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1272515679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35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Triple tachometer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Position light switch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Switch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1280076837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36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Triple torquemeter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Beacon light switch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Switch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097880194"/>
                  </a:ext>
                </a:extLst>
              </a:tr>
              <a:tr h="1034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" u="none" strike="noStrike">
                          <a:effectLst/>
                        </a:rPr>
                        <a:t>37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DME (Distance Measurement Equipment) indicator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Landing light switch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Switch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928912389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Battery switch x 4/5/4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Switch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1386462109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Avionics master switch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Switch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581445628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Trim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Button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865570321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Instrument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2221635470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Radio (COM1/COM2)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4126303677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NAV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1274304694"/>
                  </a:ext>
                </a:extLst>
              </a:tr>
              <a:tr h="65387">
                <a:tc>
                  <a:txBody>
                    <a:bodyPr/>
                    <a:lstStyle/>
                    <a:p>
                      <a:pPr algn="ctr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>
                          <a:effectLst/>
                        </a:rPr>
                        <a:t>XPDR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923" marR="1923" marT="1923" marB="0" anchor="ctr"/>
                </a:tc>
                <a:extLst>
                  <a:ext uri="{0D108BD9-81ED-4DB2-BD59-A6C34878D82A}">
                    <a16:rowId xmlns:a16="http://schemas.microsoft.com/office/drawing/2014/main" val="683247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84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7FA8-53E7-C7CA-3C4A-C7C145C7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C67CD-4B8C-1DA5-A77B-50156F33A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0FF9C-A29E-9DEC-75D2-082A2E771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203" y="747977"/>
            <a:ext cx="4469066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63497-BFC8-4613-F8FC-6D85275A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5366" y="2442021"/>
            <a:ext cx="4363665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27450-94C9-E4CB-2848-A2A972C6F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299" y="0"/>
            <a:ext cx="5227727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D10C8-C121-651E-25A0-A8D1911F0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486" y="985754"/>
            <a:ext cx="5445735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A8E0CB-FB51-8D22-49A5-961947E3B32F}"/>
              </a:ext>
            </a:extLst>
          </p:cNvPr>
          <p:cNvSpPr txBox="1"/>
          <p:nvPr/>
        </p:nvSpPr>
        <p:spPr>
          <a:xfrm>
            <a:off x="3584865" y="5210497"/>
            <a:ext cx="7347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https://www.bellflight.com/-/media/site-specific/bell-flight/documents/products/412/bell-412epi-product-specifications.pdf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2A0864-B82B-80F3-4654-E551FDD2A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3245380"/>
            <a:ext cx="12192000" cy="442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C4DB-DEBB-E4A2-0297-8BD93880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F6F10-8290-690B-9520-EEB1F33D7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4" name="Picture 6" descr="SP-MLL - Hughes 369E (500E) - Private">
            <a:extLst>
              <a:ext uri="{FF2B5EF4-FFF2-40B4-BE49-F238E27FC236}">
                <a16:creationId xmlns:a16="http://schemas.microsoft.com/office/drawing/2014/main" id="{879B712C-0813-D3F8-43EC-33FDCE5C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7" y="0"/>
            <a:ext cx="5753968" cy="392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178A1E5-387A-07E1-FBEF-51333ACC0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34" y="122237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D Helicopters MD500E">
            <a:extLst>
              <a:ext uri="{FF2B5EF4-FFF2-40B4-BE49-F238E27FC236}">
                <a16:creationId xmlns:a16="http://schemas.microsoft.com/office/drawing/2014/main" id="{7BC045D4-234E-A369-3039-5E1D3A7C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104" y="3455457"/>
            <a:ext cx="5087311" cy="35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64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EFE8-8622-D737-DE9B-B4C488BD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6C074-373E-F61D-11A5-67A71FE66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HB-XKE - Heliswiss international Kamov Ka-32 (all models) at Grenchen |  Photo ID 923492 | Airplane-Pictures.net">
            <a:extLst>
              <a:ext uri="{FF2B5EF4-FFF2-40B4-BE49-F238E27FC236}">
                <a16:creationId xmlns:a16="http://schemas.microsoft.com/office/drawing/2014/main" id="{D644EF0D-8C36-0565-EDC6-2EB3895C9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863196"/>
            <a:ext cx="538903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amov KA32. Cockpit HESA 01 - YouTube">
            <a:extLst>
              <a:ext uri="{FF2B5EF4-FFF2-40B4-BE49-F238E27FC236}">
                <a16:creationId xmlns:a16="http://schemas.microsoft.com/office/drawing/2014/main" id="{D9C2200C-F5BA-8BC2-36E5-5A8801DB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3" y="1998133"/>
            <a:ext cx="65023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12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2CF6-6FF1-AFF0-195D-F1F74DD77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BCF7-E760-8031-8440-CEC004713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90365-C524-57DA-8189-568F04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17" y="314165"/>
            <a:ext cx="9055565" cy="622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0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42E1-C7E7-B54A-839D-C8185643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B8F9-9255-E6E5-EF3F-691BFF0B3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A8C73-4413-CC7F-0B3F-F90714A0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05" y="409420"/>
            <a:ext cx="8541189" cy="60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0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F3A3-2B1E-B367-08E3-F7EF8433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0E650-FE50-27AF-2C5F-71AD78098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8708D5-B1BE-2D57-786D-2CD98BDFF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9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85C0-08E7-D03B-12F2-98688142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C8D0-7AB5-C869-3C2D-691B25360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764CDB-8B9C-E34E-3164-1E6498885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0025"/>
            <a:ext cx="9753600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32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0D93-91AC-A326-D1D7-76DB64C6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9BF48-B859-3B4B-67CF-8AA03F88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atch An Air Taxi? Aviation Week Flies Joby's eVTOL Simulator | Aviation  Week Network">
            <a:extLst>
              <a:ext uri="{FF2B5EF4-FFF2-40B4-BE49-F238E27FC236}">
                <a16:creationId xmlns:a16="http://schemas.microsoft.com/office/drawing/2014/main" id="{BB0BB970-801A-B4F2-5D09-6EEDA9759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0"/>
            <a:ext cx="456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37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676</Words>
  <Application>Microsoft Office PowerPoint</Application>
  <PresentationFormat>Widescreen</PresentationFormat>
  <Paragraphs>253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2673</dc:creator>
  <cp:lastModifiedBy>Park Sehwan</cp:lastModifiedBy>
  <cp:revision>2</cp:revision>
  <dcterms:created xsi:type="dcterms:W3CDTF">2022-09-19T13:32:54Z</dcterms:created>
  <dcterms:modified xsi:type="dcterms:W3CDTF">2022-09-23T08:20:28Z</dcterms:modified>
</cp:coreProperties>
</file>